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72" r:id="rId4"/>
    <p:sldId id="274" r:id="rId5"/>
    <p:sldId id="258" r:id="rId6"/>
    <p:sldId id="276" r:id="rId7"/>
    <p:sldId id="290" r:id="rId8"/>
    <p:sldId id="291" r:id="rId9"/>
    <p:sldId id="273" r:id="rId10"/>
    <p:sldId id="278" r:id="rId11"/>
    <p:sldId id="277" r:id="rId12"/>
    <p:sldId id="279" r:id="rId13"/>
    <p:sldId id="285" r:id="rId14"/>
    <p:sldId id="281" r:id="rId15"/>
    <p:sldId id="261" r:id="rId16"/>
    <p:sldId id="282" r:id="rId17"/>
    <p:sldId id="264" r:id="rId18"/>
    <p:sldId id="286" r:id="rId19"/>
    <p:sldId id="265" r:id="rId20"/>
    <p:sldId id="263" r:id="rId21"/>
    <p:sldId id="266" r:id="rId22"/>
    <p:sldId id="267" r:id="rId23"/>
    <p:sldId id="287" r:id="rId24"/>
    <p:sldId id="268" r:id="rId25"/>
    <p:sldId id="275" r:id="rId26"/>
    <p:sldId id="289" r:id="rId27"/>
    <p:sldId id="269" r:id="rId28"/>
  </p:sldIdLst>
  <p:sldSz cx="15544800" cy="8229600"/>
  <p:notesSz cx="6858000" cy="9144000"/>
  <p:defaultTextStyle>
    <a:defPPr>
      <a:defRPr lang="en-US"/>
    </a:defPPr>
    <a:lvl1pPr marL="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94660"/>
  </p:normalViewPr>
  <p:slideViewPr>
    <p:cSldViewPr>
      <p:cViewPr varScale="1">
        <p:scale>
          <a:sx n="56" d="100"/>
          <a:sy n="56" d="100"/>
        </p:scale>
        <p:origin x="-102" y="-114"/>
      </p:cViewPr>
      <p:guideLst>
        <p:guide orient="horz" pos="2592"/>
        <p:guide pos="4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06DA6-899D-49E2-B112-378D56206C09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685800"/>
            <a:ext cx="6477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E8332-8123-43D4-AF17-1DCD0324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9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শুভেচ্ছা জানাবেন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। আপনাদের নিজস্ব কলাকৌশল প্রয়োগ করেও সুন্দর ভাবে ক্লাসটি উপস্থাপন করতে পারেন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95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dirty="0" smtClean="0"/>
              <a:t> </a:t>
            </a:r>
            <a:r>
              <a:rPr lang="en-US" dirty="0" err="1" smtClean="0"/>
              <a:t>পাঠটিতে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ভূতের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রহস্য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উদঘাটনে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কুসংস্কারের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প্রতিরোধ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উওৎসাহি</a:t>
            </a:r>
            <a:r>
              <a:rPr lang="bn-IN" baseline="0" dirty="0" smtClean="0"/>
              <a:t>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dirty="0" smtClean="0"/>
              <a:t> </a:t>
            </a:r>
            <a:r>
              <a:rPr lang="en-US" dirty="0" err="1" smtClean="0"/>
              <a:t>পাঠটিতে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নগেনের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কুসংস্কারাচ্ছন্ন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ভূতের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রহস্য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উদঘাটনের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প্রক্রিয়া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ব্যাখ্যা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পারবে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07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‘বিজ্ঞানসম্মত বিচার- বিশ্লেষণের </a:t>
            </a: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রুপার ফ্রেমের বিদ্যুৎ পরিবাহি বিষয়টির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গুরুত্ব’- বর্ণনা করতে পারবে। </a:t>
            </a:r>
            <a:endParaRPr lang="en-US" sz="1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4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জোড়ায়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6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‘বিজ্ঞানসম্মত বিচার- বিশ্লেষণের </a:t>
            </a: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ইলেক্ট্রিক শক সম্পর্কে ব্যাখ্যা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করতে পারবে। </a:t>
            </a:r>
            <a:endParaRPr lang="en-US" sz="1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50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‘বিজ্ঞানসম্মত বিচার- বিশ্লেষণের </a:t>
            </a: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ইলেক্ট্রিক শক সম্পর্কে ব্যাখ্যা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করতে পারবে। </a:t>
            </a:r>
            <a:endParaRPr lang="en-US" sz="1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12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‘বিজ্ঞানসম্মত বিচার- বিশ্লেষণের </a:t>
            </a: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ইলেক্ট্রিক শক সম্পর্কে ব্যাখ্যা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করতে পারবে। </a:t>
            </a:r>
            <a:endParaRPr lang="en-US" sz="1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   নগেনের ভূতের কুসংস্কারাচ্ছন্ন রহস্যটাকে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বিজ্ঞানসম্মত বিচার- বিশ্লেষণের </a:t>
            </a: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ইলেক্ট্রিক শক সম্পর্কে ব্যাখ্যা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করতে পারবে। </a:t>
            </a:r>
            <a:endParaRPr lang="en-US" sz="1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49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   নগেনের ভূতের কুসংস্কারাচ্ছন্ন রহস্যটাকে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বিজ্ঞানসম্মত বিচার- বিশ্লেষণের </a:t>
            </a:r>
            <a:r>
              <a:rPr lang="bn-IN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bn-IN" sz="1200" b="1" baseline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ভিত্তিহীন সে বিষয়ে ব্যাখ্যা  </a:t>
            </a:r>
            <a:r>
              <a:rPr lang="bn-BD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করতে পারবে। </a:t>
            </a:r>
            <a:endParaRPr lang="en-US" sz="1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2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একের অধিক দলে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প্রেষণা সৃষ্টি করতে শিক্ষক মন্ডলী অন্য উপকরণ বা ছবি ও ব্যবহার করতে পারবেন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34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3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16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২০-২৫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38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ধন্যবাদ জানিয়ে শ্রেণিকক্ষ ত্যাগ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33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পাঠ ঘোষ</a:t>
            </a:r>
            <a:r>
              <a:rPr lang="en-US" baseline="0" dirty="0" err="1" smtClean="0"/>
              <a:t>ণা</a:t>
            </a:r>
            <a:r>
              <a:rPr lang="bn-BD" baseline="0" dirty="0" smtClean="0"/>
              <a:t> 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3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শুদ্ধউচ্চারণে পঠিত অংশটুকু পড়ে 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শোনাবেন এবং শিক্ষার্থীদের মনোযোগ দিয়ে শুনতে বলবেন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দুই বা তিনজন শিক্ষার্থী দিয়ে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পঠিত    অংশ থেকে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সঠিক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পড়তে দিবেন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অন্য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শিক্ষার্থীদের মনোযোগ দিয়ে শুনতে বলবেন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2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 ও বাক্য তৈরি করবে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59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 ও বাক্য তৈরি করবে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0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dirty="0" smtClean="0"/>
              <a:t> </a:t>
            </a:r>
            <a:r>
              <a:rPr lang="en-US" dirty="0" err="1" smtClean="0"/>
              <a:t>পাঠটিতে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ভূতের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রহস্য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উদঘাটনে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কুসংস্কারের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প্রতিরোধ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উওৎসাহি</a:t>
            </a:r>
            <a:r>
              <a:rPr lang="bn-IN" baseline="0" dirty="0" smtClean="0"/>
              <a:t>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E8332-8123-43D4-AF17-1DCD0324D0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1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556511"/>
            <a:ext cx="13213080" cy="176403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4663440"/>
            <a:ext cx="10881360" cy="2103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9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3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1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96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7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54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3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29566"/>
            <a:ext cx="1399032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240" y="1920240"/>
            <a:ext cx="13990320" cy="54311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69980" y="329566"/>
            <a:ext cx="3497580" cy="702183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240" y="329566"/>
            <a:ext cx="10233660" cy="70218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29566"/>
            <a:ext cx="1399032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" y="1920240"/>
            <a:ext cx="13990320" cy="5431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5288281"/>
            <a:ext cx="13213080" cy="1634490"/>
          </a:xfrm>
          <a:prstGeom prst="rect">
            <a:avLst/>
          </a:prstGeom>
        </p:spPr>
        <p:txBody>
          <a:bodyPr anchor="t"/>
          <a:lstStyle>
            <a:lvl1pPr algn="l">
              <a:defRPr sz="5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3488056"/>
            <a:ext cx="13213080" cy="18002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792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585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377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170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3963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0755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548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340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29566"/>
            <a:ext cx="1399032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" y="1920240"/>
            <a:ext cx="6865620" cy="5431156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1940" y="1920240"/>
            <a:ext cx="6865620" cy="5431156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29566"/>
            <a:ext cx="13990320" cy="137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42136"/>
            <a:ext cx="6868320" cy="7677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79262" indent="0">
              <a:buNone/>
              <a:defRPr sz="3000" b="1"/>
            </a:lvl2pPr>
            <a:lvl3pPr marL="1358524" indent="0">
              <a:buNone/>
              <a:defRPr sz="2700" b="1"/>
            </a:lvl3pPr>
            <a:lvl4pPr marL="2037786" indent="0">
              <a:buNone/>
              <a:defRPr sz="2400" b="1"/>
            </a:lvl4pPr>
            <a:lvl5pPr marL="2717048" indent="0">
              <a:buNone/>
              <a:defRPr sz="2400" b="1"/>
            </a:lvl5pPr>
            <a:lvl6pPr marL="3396310" indent="0">
              <a:buNone/>
              <a:defRPr sz="2400" b="1"/>
            </a:lvl6pPr>
            <a:lvl7pPr marL="4075572" indent="0">
              <a:buNone/>
              <a:defRPr sz="2400" b="1"/>
            </a:lvl7pPr>
            <a:lvl8pPr marL="4754834" indent="0">
              <a:buNone/>
              <a:defRPr sz="2400" b="1"/>
            </a:lvl8pPr>
            <a:lvl9pPr marL="5434096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609850"/>
            <a:ext cx="6868320" cy="474154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3" y="1842136"/>
            <a:ext cx="6871018" cy="7677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79262" indent="0">
              <a:buNone/>
              <a:defRPr sz="3000" b="1"/>
            </a:lvl2pPr>
            <a:lvl3pPr marL="1358524" indent="0">
              <a:buNone/>
              <a:defRPr sz="2700" b="1"/>
            </a:lvl3pPr>
            <a:lvl4pPr marL="2037786" indent="0">
              <a:buNone/>
              <a:defRPr sz="2400" b="1"/>
            </a:lvl4pPr>
            <a:lvl5pPr marL="2717048" indent="0">
              <a:buNone/>
              <a:defRPr sz="2400" b="1"/>
            </a:lvl5pPr>
            <a:lvl6pPr marL="3396310" indent="0">
              <a:buNone/>
              <a:defRPr sz="2400" b="1"/>
            </a:lvl6pPr>
            <a:lvl7pPr marL="4075572" indent="0">
              <a:buNone/>
              <a:defRPr sz="2400" b="1"/>
            </a:lvl7pPr>
            <a:lvl8pPr marL="4754834" indent="0">
              <a:buNone/>
              <a:defRPr sz="2400" b="1"/>
            </a:lvl8pPr>
            <a:lvl9pPr marL="5434096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3" y="2609850"/>
            <a:ext cx="6871018" cy="474154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29566"/>
            <a:ext cx="1399032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1" y="327660"/>
            <a:ext cx="5114132" cy="1394460"/>
          </a:xfrm>
          <a:prstGeom prst="rect">
            <a:avLst/>
          </a:prstGeo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5" y="327660"/>
            <a:ext cx="8689975" cy="702373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1" y="1722120"/>
            <a:ext cx="5114132" cy="5629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679262" indent="0">
              <a:buNone/>
              <a:defRPr sz="1800"/>
            </a:lvl2pPr>
            <a:lvl3pPr marL="1358524" indent="0">
              <a:buNone/>
              <a:defRPr sz="1500"/>
            </a:lvl3pPr>
            <a:lvl4pPr marL="2037786" indent="0">
              <a:buNone/>
              <a:defRPr sz="1300"/>
            </a:lvl4pPr>
            <a:lvl5pPr marL="2717048" indent="0">
              <a:buNone/>
              <a:defRPr sz="1300"/>
            </a:lvl5pPr>
            <a:lvl6pPr marL="3396310" indent="0">
              <a:buNone/>
              <a:defRPr sz="1300"/>
            </a:lvl6pPr>
            <a:lvl7pPr marL="4075572" indent="0">
              <a:buNone/>
              <a:defRPr sz="1300"/>
            </a:lvl7pPr>
            <a:lvl8pPr marL="4754834" indent="0">
              <a:buNone/>
              <a:defRPr sz="1300"/>
            </a:lvl8pPr>
            <a:lvl9pPr marL="543409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90" y="5760720"/>
            <a:ext cx="9326880" cy="680086"/>
          </a:xfrm>
          <a:prstGeom prst="rect">
            <a:avLst/>
          </a:prstGeo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90" y="735330"/>
            <a:ext cx="9326880" cy="493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79262" indent="0">
              <a:buNone/>
              <a:defRPr sz="4200"/>
            </a:lvl2pPr>
            <a:lvl3pPr marL="1358524" indent="0">
              <a:buNone/>
              <a:defRPr sz="3600"/>
            </a:lvl3pPr>
            <a:lvl4pPr marL="2037786" indent="0">
              <a:buNone/>
              <a:defRPr sz="3000"/>
            </a:lvl4pPr>
            <a:lvl5pPr marL="2717048" indent="0">
              <a:buNone/>
              <a:defRPr sz="3000"/>
            </a:lvl5pPr>
            <a:lvl6pPr marL="3396310" indent="0">
              <a:buNone/>
              <a:defRPr sz="3000"/>
            </a:lvl6pPr>
            <a:lvl7pPr marL="4075572" indent="0">
              <a:buNone/>
              <a:defRPr sz="3000"/>
            </a:lvl7pPr>
            <a:lvl8pPr marL="4754834" indent="0">
              <a:buNone/>
              <a:defRPr sz="3000"/>
            </a:lvl8pPr>
            <a:lvl9pPr marL="543409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90" y="6440806"/>
            <a:ext cx="9326880" cy="9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679262" indent="0">
              <a:buNone/>
              <a:defRPr sz="1800"/>
            </a:lvl2pPr>
            <a:lvl3pPr marL="1358524" indent="0">
              <a:buNone/>
              <a:defRPr sz="1500"/>
            </a:lvl3pPr>
            <a:lvl4pPr marL="2037786" indent="0">
              <a:buNone/>
              <a:defRPr sz="1300"/>
            </a:lvl4pPr>
            <a:lvl5pPr marL="2717048" indent="0">
              <a:buNone/>
              <a:defRPr sz="1300"/>
            </a:lvl5pPr>
            <a:lvl6pPr marL="3396310" indent="0">
              <a:buNone/>
              <a:defRPr sz="1300"/>
            </a:lvl6pPr>
            <a:lvl7pPr marL="4075572" indent="0">
              <a:buNone/>
              <a:defRPr sz="1300"/>
            </a:lvl7pPr>
            <a:lvl8pPr marL="4754834" indent="0">
              <a:buNone/>
              <a:defRPr sz="1300"/>
            </a:lvl8pPr>
            <a:lvl9pPr marL="543409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11140" y="7627621"/>
            <a:ext cx="492252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40440" y="7627621"/>
            <a:ext cx="3627120" cy="4381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58524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9447" indent="-509447" algn="l" defTabSz="135852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3801" indent="-424539" algn="l" defTabSz="1358524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698155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77417" indent="-339631" algn="l" defTabSz="1358524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56679" indent="-339631" algn="l" defTabSz="1358524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35941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15203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94465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773727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9262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524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786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048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6310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572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4834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4096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9.gif"/><Relationship Id="rId4" Type="http://schemas.openxmlformats.org/officeDocument/2006/relationships/image" Target="../media/image24.jpeg"/><Relationship Id="rId9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08" y="968143"/>
            <a:ext cx="824938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এই </a:t>
            </a:r>
            <a:r>
              <a:rPr lang="bn-BD" sz="4800" dirty="0">
                <a:latin typeface="NikoshBAN" pitchFamily="2" charset="0"/>
                <a:cs typeface="NikoshBAN" pitchFamily="2" charset="0"/>
              </a:rPr>
              <a:t>স্লাইডটি সম্মানিত শিক্ষকবৃন্দের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4800" dirty="0"/>
          </a:p>
        </p:txBody>
      </p:sp>
      <p:sp>
        <p:nvSpPr>
          <p:cNvPr id="3" name="Oval 2"/>
          <p:cNvSpPr/>
          <p:nvPr/>
        </p:nvSpPr>
        <p:spPr>
          <a:xfrm>
            <a:off x="3200400" y="2438400"/>
            <a:ext cx="8991600" cy="4953000"/>
          </a:xfrm>
          <a:prstGeom prst="ellipse">
            <a:avLst/>
          </a:prstGeom>
          <a:solidFill>
            <a:srgbClr val="FBDC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Slide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অনুগ্রহপূর্বক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শিক্ষকগণ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কলাকৌশল প্রয়োগ করতে পারবেন।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39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228600"/>
            <a:ext cx="4343400" cy="707886"/>
          </a:xfrm>
          <a:prstGeom prst="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 গঠন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057400"/>
            <a:ext cx="32766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মটকা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0" y="1905000"/>
            <a:ext cx="601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রেশমের মোটা কাপড়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191000"/>
            <a:ext cx="32766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ভর্ৎসনা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4038600"/>
            <a:ext cx="601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তিরস্কার, ধমক, নিন্দা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172200"/>
            <a:ext cx="32766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ইতস্তত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600" y="6248400"/>
            <a:ext cx="601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দ্বিধা, সংকোচ, গড়িমসি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1"/>
            <a:ext cx="3505200" cy="2057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C:\Users\Yunus\Desktop\Zamima\27-1445926886-27-1445917721-argu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76" y="3429000"/>
            <a:ext cx="3531524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76" y="5723155"/>
            <a:ext cx="3531524" cy="2256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7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4600" y="304800"/>
            <a:ext cx="2590800" cy="769441"/>
          </a:xfrm>
          <a:prstGeom prst="rect">
            <a:avLst/>
          </a:prstGeom>
          <a:solidFill>
            <a:schemeClr val="bg1"/>
          </a:solidFill>
          <a:ln>
            <a:solidFill>
              <a:srgbClr val="2B0C03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3700" y="6248400"/>
            <a:ext cx="9601200" cy="132343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ফিসফিস, জ্বলজ্বল, নিস্তেজ, অশরীরী শব্দগুলো দিয়ে</a:t>
            </a:r>
            <a:r>
              <a:rPr lang="bn-BD" sz="40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 করে বাক্য লেখ।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95400"/>
            <a:ext cx="8458200" cy="4787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6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934200"/>
            <a:ext cx="12420600" cy="769441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পরাশর ডাক্তার নগেনকে বুঝালেন ভূত বা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প্রেতাত্মা </a:t>
            </a:r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কিছু নেই।</a:t>
            </a:r>
            <a:endParaRPr lang="en-US" sz="4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1000"/>
            <a:ext cx="9330267" cy="6245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0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6629400"/>
            <a:ext cx="97536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ভূতবিশ্বাস ভিত্তিহীন এবং নগেনের কথা বিচার বিশ্লেষণের জন্য পরাশর ডাক্তার রাত বারটায় নগেনের বাড়িতে যায়।</a:t>
            </a:r>
            <a:endParaRPr lang="en-US" sz="36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33400"/>
            <a:ext cx="10134601" cy="5867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33400"/>
            <a:ext cx="2133600" cy="20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6705600"/>
            <a:ext cx="86868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দাঁতে দাঁত লাগিয়ে পরাশর ডাক্তার তৈলচিত্রের দিকে এগিয়ে গেলেন এবং যা ঘটল ও ডাক্তার যা করলেন........</a:t>
            </a:r>
            <a:endParaRPr lang="en-US" sz="36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9"/>
          <a:stretch/>
        </p:blipFill>
        <p:spPr>
          <a:xfrm>
            <a:off x="6477000" y="4191000"/>
            <a:ext cx="3200400" cy="2180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91000"/>
            <a:ext cx="3200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657"/>
          <a:stretch/>
        </p:blipFill>
        <p:spPr>
          <a:xfrm>
            <a:off x="6477000" y="4191000"/>
            <a:ext cx="3200400" cy="2209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/>
          <a:stretch/>
        </p:blipFill>
        <p:spPr>
          <a:xfrm>
            <a:off x="6477000" y="4191000"/>
            <a:ext cx="325755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91000"/>
            <a:ext cx="3276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3429000" cy="2295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648200"/>
            <a:ext cx="911211" cy="1143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069">
            <a:off x="7021106" y="4166198"/>
            <a:ext cx="440359" cy="644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069">
            <a:off x="7788424" y="4270358"/>
            <a:ext cx="467305" cy="683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7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686E-6 -2.40741E-6 L -0.39216 -0.456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8" y="-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686E-6 1.48148E-6 L 2.15686E-6 -0.467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686E-6 1.48148E-6 L 0.32843 -0.467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2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157E-6 1.48148E-6 L 0.33149 -0.0046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647E-6 1.48148E-6 L -0.38971 -0.004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8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6477000"/>
            <a:ext cx="95250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ডাক্তার নগেনকে বুঝালেন তৈলচিত্রটি রুপার ফ্রেমে বাঁধানো এবং দু’টি ইলেক্ট্রিক বাল্ব ফিট করা আছে যা বিদ্যুৎ পরিবাহি।</a:t>
            </a:r>
            <a:endParaRPr lang="en-US" sz="36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47800"/>
            <a:ext cx="3774060" cy="466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19200"/>
            <a:ext cx="3886200" cy="4874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469">
            <a:off x="9219270" y="62463"/>
            <a:ext cx="1227516" cy="1796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49">
            <a:off x="5450086" y="73485"/>
            <a:ext cx="1369668" cy="186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19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24600" y="533400"/>
            <a:ext cx="2590800" cy="769441"/>
          </a:xfrm>
          <a:prstGeom prst="rect">
            <a:avLst/>
          </a:prstGeom>
          <a:solidFill>
            <a:schemeClr val="bg1"/>
          </a:solidFill>
          <a:ln>
            <a:solidFill>
              <a:srgbClr val="2B0C03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383866"/>
            <a:ext cx="9601200" cy="132343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পরাশর ডাক্তার তৈলচিত্রের ফ্রেমে হাত দিয়ে তড়িতাহত হওয়ার তিনটি কারণ জোড়ায় আলোচনা করে  লেখ।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8229600" cy="4658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1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"/>
            <a:ext cx="8583270" cy="5715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7000" y="6477000"/>
            <a:ext cx="95250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ডাক্তার বিজ্ঞানভিত্তিক বিচার-বুদ্ধি দিয়ে নগেনকে ইলেক্ট্রিক শক বিষয় সম্পর্কে বুঝিয়ে দেন ।</a:t>
            </a:r>
            <a:endParaRPr lang="en-US" sz="36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1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028764"/>
            <a:ext cx="107442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দিনের বেলা মেইন সুইচ অফ করা থাকে, তাই ছবি ছুঁলে বিদ্যুৎ শক করে না।</a:t>
            </a:r>
            <a:endParaRPr lang="en-US" sz="36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"/>
            <a:ext cx="10045700" cy="6027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8200"/>
            <a:ext cx="1371600" cy="2116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41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"/>
            <a:ext cx="10363200" cy="6360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7086600"/>
            <a:ext cx="9525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ইলেক্ট্রিক শক মানুষকে ধাক্কা দিয়ে পিছনের দিকে ফেলে দেয় ।</a:t>
            </a:r>
            <a:endParaRPr lang="en-US" sz="36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5448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1219200"/>
            <a:ext cx="6858000" cy="2133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6000" dirty="0" smtClean="0">
                <a:ln>
                  <a:solidFill>
                    <a:srgbClr val="0000FF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অনেক অনেক </a:t>
            </a:r>
          </a:p>
          <a:p>
            <a:pPr algn="ctr"/>
            <a:r>
              <a:rPr lang="bn-BD" sz="6000" dirty="0" smtClean="0">
                <a:ln>
                  <a:solidFill>
                    <a:srgbClr val="0000FF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শুভেচ্ছা   </a:t>
            </a:r>
            <a:endParaRPr lang="en-US" sz="6000" dirty="0">
              <a:ln>
                <a:solidFill>
                  <a:srgbClr val="0000FF"/>
                </a:solidFill>
              </a:ln>
              <a:blipFill>
                <a:blip r:embed="rId4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73"/>
          <a:stretch/>
        </p:blipFill>
        <p:spPr>
          <a:xfrm>
            <a:off x="-1" y="1"/>
            <a:ext cx="7869289" cy="8229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1"/>
          <a:stretch/>
        </p:blipFill>
        <p:spPr>
          <a:xfrm>
            <a:off x="7848600" y="1"/>
            <a:ext cx="7694815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477000"/>
            <a:ext cx="12420600" cy="144655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পরাশর ডাক্তার </a:t>
            </a:r>
            <a:r>
              <a:rPr lang="bn-BD" sz="44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বিজ্ঞানসম্মত বিচার- বিশ্লেষণের </a:t>
            </a:r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দ্বারা নগেনকে বৈদ্যুতিক বিষয় সম্পর্কে সুস্পষ্ট ধারণা দেয় ।</a:t>
            </a:r>
            <a:endParaRPr lang="en-US" sz="4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886200"/>
            <a:ext cx="3124200" cy="236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33400"/>
            <a:ext cx="3200400" cy="3268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" r="11276"/>
          <a:stretch/>
        </p:blipFill>
        <p:spPr>
          <a:xfrm>
            <a:off x="1600200" y="533400"/>
            <a:ext cx="8991600" cy="56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75" y="6324599"/>
            <a:ext cx="9525000" cy="132343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পরাশর ডাক্তার নগেনের ভূতের অন্ধবিশ্বাস ও কুসংস্কার দূর করে দেন যা ছিল ভিত্তিহীন। 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1000"/>
            <a:ext cx="85153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28600"/>
            <a:ext cx="2590800" cy="83099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</a:t>
            </a:r>
            <a:r>
              <a:rPr lang="bn-IN" sz="48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গত</a:t>
            </a:r>
            <a:r>
              <a:rPr lang="bn-BD" sz="48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7696200" cy="510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 Diagonal Corner Rectangle 3"/>
          <p:cNvSpPr/>
          <p:nvPr/>
        </p:nvSpPr>
        <p:spPr>
          <a:xfrm>
            <a:off x="2362200" y="6417733"/>
            <a:ext cx="10820400" cy="1339345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‘</a:t>
            </a:r>
            <a:r>
              <a:rPr lang="bn-BD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প্রেতাত্মা ও ভূতবিশ্বাস  ভিত্তিহীন’- দলে আলোচনা করে </a:t>
            </a:r>
            <a:r>
              <a:rPr lang="bn-IN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সাত</a:t>
            </a:r>
            <a:r>
              <a:rPr lang="bn-BD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টি বাক্য</a:t>
            </a:r>
            <a:r>
              <a:rPr lang="bn-IN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bn-BD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লেখ।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763000" y="609600"/>
            <a:ext cx="2777837" cy="479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381000"/>
            <a:ext cx="160020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1295400"/>
            <a:ext cx="80010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1.</a:t>
            </a:r>
            <a:r>
              <a:rPr lang="bn-BD" sz="3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পরাশর ডাক্তার পড়ে গেলেন কি জন্য?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399" y="2057400"/>
            <a:ext cx="5105401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ভূতের ধাক্কায়  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667000"/>
            <a:ext cx="5105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বিদ্যুতের ধাক্কায়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399" y="3276600"/>
            <a:ext cx="5105401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 দুর্বলতার কারণে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3886200"/>
            <a:ext cx="5105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পা ফসকে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14400" y="2667000"/>
            <a:ext cx="488372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4419600"/>
            <a:ext cx="8153400" cy="990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2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. ‘পরেশ তোমার মামার উপযুক্ত ছেলেই বটে’- এ কথায় পরাশর </a:t>
            </a:r>
          </a:p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   ডাক্তার কি বোঝাতে চেয়েছেন?   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5562600"/>
            <a:ext cx="5105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প্রেশের কৃপণতা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6172200"/>
            <a:ext cx="5105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পরেশের রাগ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6781800"/>
            <a:ext cx="5105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 কাজের দক্ষতা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7391400"/>
            <a:ext cx="5105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বিদ্যানুরাগী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5562600"/>
            <a:ext cx="488372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458200" y="533400"/>
            <a:ext cx="2777837" cy="479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381000"/>
            <a:ext cx="160020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6800" y="1524000"/>
            <a:ext cx="61722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। ‘তৈলচিত্রের ভূত’ ধাক্কা দেয় না -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6800" y="2258242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i.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  আলো জ্বালালে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4024" y="2893093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ii.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 দিনের বেলায়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36576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iii.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অন্ধকার থাকলে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6800" y="4343400"/>
            <a:ext cx="6116105" cy="5334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নিচের কোনটি সঠিক?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66800" y="5029200"/>
            <a:ext cx="4036799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</a:t>
            </a:r>
            <a:r>
              <a:rPr lang="bn-BD" sz="3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66799" y="6248400"/>
            <a:ext cx="4017533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66799" y="5638800"/>
            <a:ext cx="4038601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66800" y="67818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i, ii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43000" y="5029200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304800"/>
            <a:ext cx="24384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7042726" cy="4648199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3276600" y="6400800"/>
            <a:ext cx="8839200" cy="1339345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‘</a:t>
            </a:r>
            <a:r>
              <a:rPr lang="bn-BD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তৈলচিত্রের ভূত’ গল্প অবলম্বনে তৈলচিত্রের ভূত- বিষয়ে দশ লাইনের একটি প্রতিবেদন লিখে আনবে।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5448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1219200"/>
            <a:ext cx="6858000" cy="2133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6000" dirty="0" smtClean="0">
                <a:ln>
                  <a:solidFill>
                    <a:srgbClr val="0000FF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অনেক অনেক </a:t>
            </a:r>
          </a:p>
          <a:p>
            <a:pPr algn="ctr"/>
            <a:r>
              <a:rPr lang="bn-BD" sz="6000" dirty="0" smtClean="0">
                <a:ln>
                  <a:solidFill>
                    <a:srgbClr val="0000FF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ধন্যবাদ   </a:t>
            </a:r>
            <a:endParaRPr lang="en-US" sz="6000" dirty="0">
              <a:ln>
                <a:solidFill>
                  <a:srgbClr val="0000FF"/>
                </a:solidFill>
              </a:ln>
              <a:blipFill>
                <a:blip r:embed="rId4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73"/>
          <a:stretch/>
        </p:blipFill>
        <p:spPr>
          <a:xfrm>
            <a:off x="-1" y="1"/>
            <a:ext cx="7848601" cy="8229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1"/>
          <a:stretch/>
        </p:blipFill>
        <p:spPr>
          <a:xfrm>
            <a:off x="7848600" y="1"/>
            <a:ext cx="7694815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791200" y="1066800"/>
            <a:ext cx="3505200" cy="1543080"/>
          </a:xfrm>
          <a:prstGeom prst="ellipse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কৃতজ্ঞতা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স্বীকার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Reference Specialty" pitchFamily="2" charset="2"/>
              <a:cs typeface="NikoshBAN" panose="02000000000000000000" pitchFamily="2" charset="0"/>
            </a:endParaRPr>
          </a:p>
        </p:txBody>
      </p:sp>
      <p:sp>
        <p:nvSpPr>
          <p:cNvPr id="3" name="TextBox 6"/>
          <p:cNvSpPr txBox="1"/>
          <p:nvPr/>
        </p:nvSpPr>
        <p:spPr bwMode="auto">
          <a:xfrm>
            <a:off x="3276600" y="3352800"/>
            <a:ext cx="8786936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মন্ত্রণালয়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endParaRPr lang="en-US" sz="32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0" y="4495800"/>
            <a:ext cx="9289032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সম্পাদক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যাঁদের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তত্ত্বাবধানে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সমৃদ্ধ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তাঁরা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32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হলেন</a:t>
            </a:r>
            <a:r>
              <a:rPr lang="en-US" altLang="en-US" sz="32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  <a:p>
            <a:pPr algn="ctr"/>
            <a:endParaRPr lang="en-US" altLang="en-US" sz="28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ফেরদৌস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হোসেন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সহযো</a:t>
            </a:r>
            <a:r>
              <a:rPr lang="bn-IN" altLang="en-US" sz="28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গী</a:t>
            </a:r>
            <a:r>
              <a:rPr lang="en-US" altLang="en-US" sz="28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খুলনা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নিগার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সুলতানা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সহকা</a:t>
            </a:r>
            <a:r>
              <a:rPr lang="bn-IN" altLang="en-US" sz="28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রী</a:t>
            </a:r>
            <a:r>
              <a:rPr lang="en-US" altLang="en-US" sz="28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সরকারি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কলেজ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জেসমীন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জাহান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খানম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প্রভাষক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(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মহিলা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),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ময়মনসিংহ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  <a:endParaRPr lang="en-US" altLang="en-US" sz="28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67000"/>
            <a:ext cx="7478486" cy="5234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Muslim Balik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143000"/>
            <a:ext cx="1255857" cy="1586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7200"/>
            <a:ext cx="2204259" cy="2755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ound Diagonal Corner Rectangle 4"/>
          <p:cNvSpPr/>
          <p:nvPr/>
        </p:nvSpPr>
        <p:spPr>
          <a:xfrm>
            <a:off x="8077200" y="3304838"/>
            <a:ext cx="5410200" cy="2562561"/>
          </a:xfrm>
          <a:prstGeom prst="round2DiagRect">
            <a:avLst/>
          </a:prstGeom>
          <a:solidFill>
            <a:schemeClr val="bg1"/>
          </a:solidFill>
          <a:ln>
            <a:solidFill>
              <a:srgbClr val="006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53400" y="3505200"/>
            <a:ext cx="533400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শ্রেণি    : অষ্টম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বিষয়   : বাংলা ১ম পত্র</a:t>
            </a:r>
            <a:endParaRPr lang="bn-BD" sz="32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গদ্য     : তৈলচিত্রের ভূত (পাঠ ৩)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সময়    </a:t>
            </a:r>
            <a:r>
              <a:rPr lang="en-AU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৫০ মিনিট।</a:t>
            </a:r>
            <a:endParaRPr lang="en-US" sz="32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674318" y="3381040"/>
            <a:ext cx="5336081" cy="2562562"/>
          </a:xfrm>
          <a:prstGeom prst="round2DiagRect">
            <a:avLst/>
          </a:prstGeom>
          <a:solidFill>
            <a:schemeClr val="bg1"/>
          </a:solidFill>
          <a:ln>
            <a:solidFill>
              <a:srgbClr val="006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0" y="3657600"/>
            <a:ext cx="5086647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শিক্ষক (বাংলা)</a:t>
            </a:r>
          </a:p>
          <a:p>
            <a:pPr algn="just"/>
            <a:r>
              <a:rPr lang="en-US" sz="3200" b="1" dirty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a</a:t>
            </a:r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nwarakhatun</a:t>
            </a:r>
            <a:r>
              <a:rPr lang="en-US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riam" pitchFamily="34" charset="-79"/>
                <a:cs typeface="Miriam" pitchFamily="34" charset="-79"/>
              </a:rPr>
              <a:t>70</a:t>
            </a:r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3048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6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6629400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মুসলিম বালিকা উচ্চ বিদ্যালয় ও কলেজ,</a:t>
            </a:r>
            <a:r>
              <a:rPr lang="en-AU" sz="4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ময়মনসিংহ।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33400"/>
            <a:ext cx="2008312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98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7" y="381000"/>
            <a:ext cx="13941961" cy="8153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0200" y="381000"/>
            <a:ext cx="4545058" cy="7174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5400" b="1" cap="all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এনিমিশন চিত্রটি </a:t>
            </a:r>
            <a:r>
              <a:rPr lang="bn-IN" sz="5400" b="1" cap="all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দেখে চিন্তা</a:t>
            </a:r>
            <a:r>
              <a:rPr lang="bn-BD" sz="5400" b="1" cap="all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কর </a:t>
            </a:r>
            <a:endParaRPr lang="en-US" sz="5400" b="1" cap="all" spc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0858" y="250696"/>
            <a:ext cx="472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 দেখতে পাচ্ছ?</a:t>
            </a:r>
            <a:endParaRPr lang="en-US" sz="48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7142" y="271376"/>
            <a:ext cx="5029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ভূত আকৃতির ছবি</a:t>
            </a:r>
            <a:endParaRPr lang="en-US" sz="48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 animBg="1"/>
      <p:bldP spid="16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555908"/>
            <a:ext cx="9829800" cy="5250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152400"/>
            <a:ext cx="37338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5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তৈলচিত্রের ভূত</a:t>
            </a:r>
            <a:endParaRPr lang="bn-IN" sz="5400" b="1" dirty="0" smtClean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015708"/>
            <a:ext cx="44958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মানিক বন্ধ্যোপাধ্যায়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9300" y="1676399"/>
            <a:ext cx="2743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4400" b="1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(তৃতীয় অংশ)</a:t>
            </a:r>
            <a:endParaRPr lang="bn-BD" sz="4400" b="1" dirty="0" smtClean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0" y="609600"/>
            <a:ext cx="2781300" cy="10156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6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886200"/>
            <a:ext cx="12039600" cy="132343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নির্বাচিত অংশটুকু</a:t>
            </a:r>
            <a:r>
              <a:rPr lang="en-US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পরাশর ডাক্তার বললেন</a:t>
            </a:r>
            <a:r>
              <a:rPr lang="en-US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……</a:t>
            </a: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তড়িতাহত হয়ে প্রাণে মরতে হয়নি পর্যন্ত</a:t>
            </a:r>
            <a:r>
              <a:rPr lang="en-US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40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শুদ্ধ</a:t>
            </a:r>
            <a:r>
              <a:rPr lang="en-US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en-US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পড়তে</a:t>
            </a: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পারবে।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828800"/>
            <a:ext cx="91937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পাঠ</a:t>
            </a:r>
            <a:r>
              <a:rPr lang="bn-IN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শেষে</a:t>
            </a:r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শিক্ষার্থীরা....</a:t>
            </a:r>
            <a:endParaRPr lang="en-US" sz="48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895600"/>
            <a:ext cx="120396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শব্দের অর্থ জেনে বাক্যে প্রয়োগ করতে পারবে।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6400800"/>
            <a:ext cx="120523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‘বিজ্ঞানসম্মত বিচার- বিশ্লেষণের গুরুত্ব’- বর্ণনা করতে পারবে। 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410200"/>
            <a:ext cx="120523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‘ভূত-প্রেত জাতীয় কুসংস্কারের বৈজ্ঞানিক’- ব্যাখ্যা  করতে পারবে।</a:t>
            </a:r>
            <a:endParaRPr lang="en-US" sz="4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72596" y="277091"/>
            <a:ext cx="2133600" cy="830997"/>
          </a:xfrm>
          <a:prstGeom prst="rect">
            <a:avLst/>
          </a:prstGeom>
          <a:solidFill>
            <a:schemeClr val="bg1"/>
          </a:solidFill>
          <a:ln>
            <a:solidFill>
              <a:srgbClr val="2B0C03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  <a:endParaRPr lang="en-US" sz="48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96291"/>
            <a:ext cx="10668000" cy="6047509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0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4318" y="250150"/>
            <a:ext cx="2514600" cy="923330"/>
          </a:xfrm>
          <a:prstGeom prst="rect">
            <a:avLst/>
          </a:prstGeom>
          <a:solidFill>
            <a:schemeClr val="bg1"/>
          </a:solidFill>
          <a:ln>
            <a:solidFill>
              <a:srgbClr val="2B0C03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পাঠ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7800"/>
            <a:ext cx="11925300" cy="627888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228600"/>
            <a:ext cx="4343400" cy="707886"/>
          </a:xfrm>
          <a:prstGeom prst="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 গঠন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057400"/>
            <a:ext cx="32766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সজীব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0" y="1905000"/>
            <a:ext cx="601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সতেজ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3505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5800" y="4191000"/>
            <a:ext cx="32766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তড়িতাহত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8999"/>
            <a:ext cx="1600200" cy="2057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229600" y="4038600"/>
            <a:ext cx="601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বিদ্যুৎ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শকে আহত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9000"/>
            <a:ext cx="1905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6172200"/>
            <a:ext cx="32766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রুপার ফ্রেম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638800"/>
            <a:ext cx="3505200" cy="213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29600" y="6248400"/>
            <a:ext cx="601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রুপা দিয়ে তৈরি ফ্রেম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1068</Words>
  <Application>Microsoft Office PowerPoint</Application>
  <PresentationFormat>Custom</PresentationFormat>
  <Paragraphs>139</Paragraphs>
  <Slides>27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SCE</dc:creator>
  <cp:lastModifiedBy>ismail - [2010]</cp:lastModifiedBy>
  <cp:revision>75</cp:revision>
  <dcterms:created xsi:type="dcterms:W3CDTF">2006-08-16T00:00:00Z</dcterms:created>
  <dcterms:modified xsi:type="dcterms:W3CDTF">2016-08-06T14:34:56Z</dcterms:modified>
</cp:coreProperties>
</file>